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9" r:id="rId6"/>
    <p:sldId id="266" r:id="rId7"/>
    <p:sldId id="294" r:id="rId8"/>
    <p:sldId id="295" r:id="rId9"/>
    <p:sldId id="297" r:id="rId10"/>
    <p:sldId id="296" r:id="rId11"/>
    <p:sldId id="298" r:id="rId12"/>
    <p:sldId id="300" r:id="rId13"/>
    <p:sldId id="299" r:id="rId14"/>
    <p:sldId id="302" r:id="rId15"/>
    <p:sldId id="301" r:id="rId16"/>
    <p:sldId id="303" r:id="rId17"/>
    <p:sldId id="305" r:id="rId18"/>
    <p:sldId id="307" r:id="rId19"/>
    <p:sldId id="308" r:id="rId20"/>
    <p:sldId id="309" r:id="rId21"/>
    <p:sldId id="310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9017" autoAdjust="0"/>
  </p:normalViewPr>
  <p:slideViewPr>
    <p:cSldViewPr snapToGrid="0">
      <p:cViewPr varScale="1">
        <p:scale>
          <a:sx n="69" d="100"/>
          <a:sy n="69" d="100"/>
        </p:scale>
        <p:origin x="1161" y="36"/>
      </p:cViewPr>
      <p:guideLst>
        <p:guide orient="horz" pos="33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a Trimmer" userId="c1963c9c9e55dc39" providerId="LiveId" clId="{6604DD94-B5C6-4C72-A335-4BD29E5400C2}"/>
    <pc:docChg chg="undo custSel addSld delSld modSld sldOrd">
      <pc:chgData name="Lana Trimmer" userId="c1963c9c9e55dc39" providerId="LiveId" clId="{6604DD94-B5C6-4C72-A335-4BD29E5400C2}" dt="2025-03-24T18:55:21.928" v="10417"/>
      <pc:docMkLst>
        <pc:docMk/>
      </pc:docMkLst>
      <pc:sldChg chg="modSp mod modNotesTx">
        <pc:chgData name="Lana Trimmer" userId="c1963c9c9e55dc39" providerId="LiveId" clId="{6604DD94-B5C6-4C72-A335-4BD29E5400C2}" dt="2025-03-24T13:21:10.086" v="10232" actId="20577"/>
        <pc:sldMkLst>
          <pc:docMk/>
          <pc:sldMk cId="1642425379" sldId="256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707789176" sldId="258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566997565" sldId="260"/>
        </pc:sldMkLst>
      </pc:sldChg>
      <pc:sldChg chg="modSp del">
        <pc:chgData name="Lana Trimmer" userId="c1963c9c9e55dc39" providerId="LiveId" clId="{6604DD94-B5C6-4C72-A335-4BD29E5400C2}" dt="2025-03-23T13:30:07.844" v="3695" actId="2696"/>
        <pc:sldMkLst>
          <pc:docMk/>
          <pc:sldMk cId="1738561688" sldId="261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593920805" sldId="262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346372204" sldId="264"/>
        </pc:sldMkLst>
      </pc:sldChg>
      <pc:sldChg chg="addSp delSp modSp mod modAnim modNotesTx">
        <pc:chgData name="Lana Trimmer" userId="c1963c9c9e55dc39" providerId="LiveId" clId="{6604DD94-B5C6-4C72-A335-4BD29E5400C2}" dt="2025-03-24T10:43:47.802" v="8633" actId="20577"/>
        <pc:sldMkLst>
          <pc:docMk/>
          <pc:sldMk cId="2121178069" sldId="266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472106130" sldId="270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460935096" sldId="271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920173932" sldId="275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2436493926" sldId="276"/>
        </pc:sldMkLst>
      </pc:sldChg>
      <pc:sldChg chg="modSp del">
        <pc:chgData name="Lana Trimmer" userId="c1963c9c9e55dc39" providerId="LiveId" clId="{6604DD94-B5C6-4C72-A335-4BD29E5400C2}" dt="2025-03-23T13:30:05.342" v="3694" actId="2696"/>
        <pc:sldMkLst>
          <pc:docMk/>
          <pc:sldMk cId="2243494996" sldId="277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2069393026" sldId="278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417396711" sldId="280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3477453048" sldId="282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3396266754" sldId="283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57897592" sldId="287"/>
        </pc:sldMkLst>
      </pc:sldChg>
      <pc:sldChg chg="addSp delSp modSp mod modAnim modNotesTx">
        <pc:chgData name="Lana Trimmer" userId="c1963c9c9e55dc39" providerId="LiveId" clId="{6604DD94-B5C6-4C72-A335-4BD29E5400C2}" dt="2025-03-24T13:22:23" v="10263" actId="20577"/>
        <pc:sldMkLst>
          <pc:docMk/>
          <pc:sldMk cId="1844941827" sldId="289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177824853" sldId="290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404854312" sldId="292"/>
        </pc:sldMkLst>
      </pc:sldChg>
      <pc:sldChg chg="modSp del">
        <pc:chgData name="Lana Trimmer" userId="c1963c9c9e55dc39" providerId="LiveId" clId="{6604DD94-B5C6-4C72-A335-4BD29E5400C2}" dt="2025-03-23T13:30:14.887" v="3696" actId="2696"/>
        <pc:sldMkLst>
          <pc:docMk/>
          <pc:sldMk cId="1057409390" sldId="293"/>
        </pc:sldMkLst>
      </pc:sldChg>
      <pc:sldChg chg="addSp delSp modSp new mod modNotesTx">
        <pc:chgData name="Lana Trimmer" userId="c1963c9c9e55dc39" providerId="LiveId" clId="{6604DD94-B5C6-4C72-A335-4BD29E5400C2}" dt="2025-03-24T18:53:28.078" v="10406" actId="20577"/>
        <pc:sldMkLst>
          <pc:docMk/>
          <pc:sldMk cId="3693057181" sldId="294"/>
        </pc:sldMkLst>
      </pc:sldChg>
      <pc:sldChg chg="addSp delSp modSp new mod modNotesTx">
        <pc:chgData name="Lana Trimmer" userId="c1963c9c9e55dc39" providerId="LiveId" clId="{6604DD94-B5C6-4C72-A335-4BD29E5400C2}" dt="2025-03-24T18:55:21.928" v="10417"/>
        <pc:sldMkLst>
          <pc:docMk/>
          <pc:sldMk cId="1580222458" sldId="295"/>
        </pc:sldMkLst>
      </pc:sldChg>
      <pc:sldChg chg="addSp delSp modSp new mod modNotesTx">
        <pc:chgData name="Lana Trimmer" userId="c1963c9c9e55dc39" providerId="LiveId" clId="{6604DD94-B5C6-4C72-A335-4BD29E5400C2}" dt="2025-03-24T12:45:38.076" v="9088" actId="20577"/>
        <pc:sldMkLst>
          <pc:docMk/>
          <pc:sldMk cId="336060222" sldId="296"/>
        </pc:sldMkLst>
      </pc:sldChg>
      <pc:sldChg chg="delSp modSp new mod modNotesTx">
        <pc:chgData name="Lana Trimmer" userId="c1963c9c9e55dc39" providerId="LiveId" clId="{6604DD94-B5C6-4C72-A335-4BD29E5400C2}" dt="2025-03-23T15:37:42.201" v="8033" actId="20577"/>
        <pc:sldMkLst>
          <pc:docMk/>
          <pc:sldMk cId="103027114" sldId="297"/>
        </pc:sldMkLst>
      </pc:sldChg>
      <pc:sldChg chg="new del">
        <pc:chgData name="Lana Trimmer" userId="c1963c9c9e55dc39" providerId="LiveId" clId="{6604DD94-B5C6-4C72-A335-4BD29E5400C2}" dt="2025-03-23T12:09:17.183" v="1406" actId="2696"/>
        <pc:sldMkLst>
          <pc:docMk/>
          <pc:sldMk cId="2923092191" sldId="297"/>
        </pc:sldMkLst>
      </pc:sldChg>
      <pc:sldChg chg="addSp delSp modSp new mod modNotesTx">
        <pc:chgData name="Lana Trimmer" userId="c1963c9c9e55dc39" providerId="LiveId" clId="{6604DD94-B5C6-4C72-A335-4BD29E5400C2}" dt="2025-03-24T12:48:02.005" v="9113" actId="20577"/>
        <pc:sldMkLst>
          <pc:docMk/>
          <pc:sldMk cId="3684307745" sldId="298"/>
        </pc:sldMkLst>
      </pc:sldChg>
      <pc:sldChg chg="addSp delSp modSp new mod modNotesTx">
        <pc:chgData name="Lana Trimmer" userId="c1963c9c9e55dc39" providerId="LiveId" clId="{6604DD94-B5C6-4C72-A335-4BD29E5400C2}" dt="2025-03-24T12:55:34.251" v="9358" actId="33524"/>
        <pc:sldMkLst>
          <pc:docMk/>
          <pc:sldMk cId="2971635880" sldId="299"/>
        </pc:sldMkLst>
      </pc:sldChg>
      <pc:sldChg chg="new del">
        <pc:chgData name="Lana Trimmer" userId="c1963c9c9e55dc39" providerId="LiveId" clId="{6604DD94-B5C6-4C72-A335-4BD29E5400C2}" dt="2025-03-23T13:15:46.125" v="2525" actId="2696"/>
        <pc:sldMkLst>
          <pc:docMk/>
          <pc:sldMk cId="2176697941" sldId="300"/>
        </pc:sldMkLst>
      </pc:sldChg>
      <pc:sldChg chg="addSp delSp modSp new mod modAnim modNotesTx">
        <pc:chgData name="Lana Trimmer" userId="c1963c9c9e55dc39" providerId="LiveId" clId="{6604DD94-B5C6-4C72-A335-4BD29E5400C2}" dt="2025-03-24T12:48:18.018" v="9114" actId="33524"/>
        <pc:sldMkLst>
          <pc:docMk/>
          <pc:sldMk cId="3557967293" sldId="300"/>
        </pc:sldMkLst>
      </pc:sldChg>
      <pc:sldChg chg="addSp delSp modSp new mod modNotesTx">
        <pc:chgData name="Lana Trimmer" userId="c1963c9c9e55dc39" providerId="LiveId" clId="{6604DD94-B5C6-4C72-A335-4BD29E5400C2}" dt="2025-03-24T18:43:27.369" v="10294" actId="20577"/>
        <pc:sldMkLst>
          <pc:docMk/>
          <pc:sldMk cId="1599508717" sldId="301"/>
        </pc:sldMkLst>
      </pc:sldChg>
      <pc:sldChg chg="modSp add mod ord modAnim modNotesTx">
        <pc:chgData name="Lana Trimmer" userId="c1963c9c9e55dc39" providerId="LiveId" clId="{6604DD94-B5C6-4C72-A335-4BD29E5400C2}" dt="2025-03-24T12:55:27.277" v="9357" actId="33524"/>
        <pc:sldMkLst>
          <pc:docMk/>
          <pc:sldMk cId="114239016" sldId="302"/>
        </pc:sldMkLst>
      </pc:sldChg>
      <pc:sldChg chg="addSp delSp modSp new mod modNotesTx">
        <pc:chgData name="Lana Trimmer" userId="c1963c9c9e55dc39" providerId="LiveId" clId="{6604DD94-B5C6-4C72-A335-4BD29E5400C2}" dt="2025-03-24T13:05:56.652" v="9726" actId="5793"/>
        <pc:sldMkLst>
          <pc:docMk/>
          <pc:sldMk cId="361729145" sldId="303"/>
        </pc:sldMkLst>
      </pc:sldChg>
      <pc:sldChg chg="modSp new del mod">
        <pc:chgData name="Lana Trimmer" userId="c1963c9c9e55dc39" providerId="LiveId" clId="{6604DD94-B5C6-4C72-A335-4BD29E5400C2}" dt="2025-03-23T14:09:41.820" v="5666" actId="47"/>
        <pc:sldMkLst>
          <pc:docMk/>
          <pc:sldMk cId="2787715449" sldId="304"/>
        </pc:sldMkLst>
      </pc:sldChg>
      <pc:sldChg chg="addSp delSp modSp mod modAnim modNotesTx">
        <pc:chgData name="Lana Trimmer" userId="c1963c9c9e55dc39" providerId="LiveId" clId="{6604DD94-B5C6-4C72-A335-4BD29E5400C2}" dt="2025-03-24T13:13:20.056" v="10046" actId="20577"/>
        <pc:sldMkLst>
          <pc:docMk/>
          <pc:sldMk cId="2468287060" sldId="305"/>
        </pc:sldMkLst>
      </pc:sldChg>
      <pc:sldChg chg="new del">
        <pc:chgData name="Lana Trimmer" userId="c1963c9c9e55dc39" providerId="LiveId" clId="{6604DD94-B5C6-4C72-A335-4BD29E5400C2}" dt="2025-03-23T14:14:27.841" v="5955" actId="2696"/>
        <pc:sldMkLst>
          <pc:docMk/>
          <pc:sldMk cId="608903746" sldId="306"/>
        </pc:sldMkLst>
      </pc:sldChg>
      <pc:sldChg chg="addSp delSp modSp new del mod setBg chgLayout">
        <pc:chgData name="Lana Trimmer" userId="c1963c9c9e55dc39" providerId="LiveId" clId="{6604DD94-B5C6-4C72-A335-4BD29E5400C2}" dt="2025-03-23T14:18:37.696" v="6236" actId="2696"/>
        <pc:sldMkLst>
          <pc:docMk/>
          <pc:sldMk cId="999200399" sldId="306"/>
        </pc:sldMkLst>
      </pc:sldChg>
      <pc:sldChg chg="addSp delSp modSp new mod modNotesTx">
        <pc:chgData name="Lana Trimmer" userId="c1963c9c9e55dc39" providerId="LiveId" clId="{6604DD94-B5C6-4C72-A335-4BD29E5400C2}" dt="2025-03-24T13:15:04.915" v="10059" actId="20577"/>
        <pc:sldMkLst>
          <pc:docMk/>
          <pc:sldMk cId="3591872069" sldId="307"/>
        </pc:sldMkLst>
      </pc:sldChg>
      <pc:sldChg chg="addSp delSp modSp new mod modClrScheme modAnim chgLayout modNotesTx">
        <pc:chgData name="Lana Trimmer" userId="c1963c9c9e55dc39" providerId="LiveId" clId="{6604DD94-B5C6-4C72-A335-4BD29E5400C2}" dt="2025-03-24T13:19:25.124" v="10209" actId="20577"/>
        <pc:sldMkLst>
          <pc:docMk/>
          <pc:sldMk cId="1527575977" sldId="308"/>
        </pc:sldMkLst>
      </pc:sldChg>
      <pc:sldChg chg="modSp new mod modNotesTx">
        <pc:chgData name="Lana Trimmer" userId="c1963c9c9e55dc39" providerId="LiveId" clId="{6604DD94-B5C6-4C72-A335-4BD29E5400C2}" dt="2025-03-24T13:19:53.433" v="10214" actId="20577"/>
        <pc:sldMkLst>
          <pc:docMk/>
          <pc:sldMk cId="1748717757" sldId="309"/>
        </pc:sldMkLst>
      </pc:sldChg>
      <pc:sldChg chg="modSp new mod modNotesTx">
        <pc:chgData name="Lana Trimmer" userId="c1963c9c9e55dc39" providerId="LiveId" clId="{6604DD94-B5C6-4C72-A335-4BD29E5400C2}" dt="2025-03-24T13:20:16.289" v="10217" actId="20577"/>
        <pc:sldMkLst>
          <pc:docMk/>
          <pc:sldMk cId="3061560850" sldId="310"/>
        </pc:sldMkLst>
      </pc:sldChg>
      <pc:sldMasterChg chg="delSldLayout">
        <pc:chgData name="Lana Trimmer" userId="c1963c9c9e55dc39" providerId="LiveId" clId="{6604DD94-B5C6-4C72-A335-4BD29E5400C2}" dt="2025-03-23T13:30:14.887" v="3696" actId="2696"/>
        <pc:sldMasterMkLst>
          <pc:docMk/>
          <pc:sldMasterMk cId="1928452137" sldId="2147483666"/>
        </pc:sldMasterMkLst>
        <pc:sldLayoutChg chg="del">
          <pc:chgData name="Lana Trimmer" userId="c1963c9c9e55dc39" providerId="LiveId" clId="{6604DD94-B5C6-4C72-A335-4BD29E5400C2}" dt="2025-03-23T13:30:14.887" v="3696" actId="2696"/>
          <pc:sldLayoutMkLst>
            <pc:docMk/>
            <pc:sldMasterMk cId="1928452137" sldId="2147483666"/>
            <pc:sldLayoutMk cId="4026250860" sldId="2147483685"/>
          </pc:sldLayoutMkLst>
        </pc:sldLayoutChg>
      </pc:sldMasterChg>
    </pc:docChg>
  </pc:docChgLst>
  <pc:docChgLst>
    <pc:chgData name="Lana Trimmer" userId="c1963c9c9e55dc39" providerId="Windows Live" clId="Web-{9267A5A9-7A5F-A4D1-5700-42322920FB22}"/>
    <pc:docChg chg="modSld">
      <pc:chgData name="Lana Trimmer" userId="c1963c9c9e55dc39" providerId="Windows Live" clId="Web-{9267A5A9-7A5F-A4D1-5700-42322920FB22}" dt="2025-03-24T13:34:51.243" v="2"/>
      <pc:docMkLst>
        <pc:docMk/>
      </pc:docMkLst>
      <pc:sldChg chg="modNotes">
        <pc:chgData name="Lana Trimmer" userId="c1963c9c9e55dc39" providerId="Windows Live" clId="Web-{9267A5A9-7A5F-A4D1-5700-42322920FB22}" dt="2025-03-24T13:34:51.243" v="2"/>
        <pc:sldMkLst>
          <pc:docMk/>
          <pc:sldMk cId="3591872069" sldId="307"/>
        </pc:sldMkLst>
      </pc:sldChg>
    </pc:docChg>
  </pc:docChgLst>
  <pc:docChgLst>
    <pc:chgData name="Lana Trimmer" userId="c1963c9c9e55dc39" providerId="LiveId" clId="{DE38CD28-5D75-4EDA-B57E-5085F8DD26E3}"/>
    <pc:docChg chg="custSel modSld">
      <pc:chgData name="Lana Trimmer" userId="c1963c9c9e55dc39" providerId="LiveId" clId="{DE38CD28-5D75-4EDA-B57E-5085F8DD26E3}" dt="2025-07-10T17:20:08.691" v="366" actId="20577"/>
      <pc:docMkLst>
        <pc:docMk/>
      </pc:docMkLst>
      <pc:sldChg chg="modNotesTx">
        <pc:chgData name="Lana Trimmer" userId="c1963c9c9e55dc39" providerId="LiveId" clId="{DE38CD28-5D75-4EDA-B57E-5085F8DD26E3}" dt="2025-07-10T17:06:50.214" v="9" actId="20577"/>
        <pc:sldMkLst>
          <pc:docMk/>
          <pc:sldMk cId="1642425379" sldId="256"/>
        </pc:sldMkLst>
      </pc:sldChg>
      <pc:sldChg chg="modNotesTx">
        <pc:chgData name="Lana Trimmer" userId="c1963c9c9e55dc39" providerId="LiveId" clId="{DE38CD28-5D75-4EDA-B57E-5085F8DD26E3}" dt="2025-07-10T17:08:28.601" v="33" actId="20577"/>
        <pc:sldMkLst>
          <pc:docMk/>
          <pc:sldMk cId="2121178069" sldId="266"/>
        </pc:sldMkLst>
      </pc:sldChg>
      <pc:sldChg chg="modSp mod">
        <pc:chgData name="Lana Trimmer" userId="c1963c9c9e55dc39" providerId="LiveId" clId="{DE38CD28-5D75-4EDA-B57E-5085F8DD26E3}" dt="2025-07-10T17:07:52.807" v="13" actId="20577"/>
        <pc:sldMkLst>
          <pc:docMk/>
          <pc:sldMk cId="1844941827" sldId="289"/>
        </pc:sldMkLst>
        <pc:spChg chg="mod">
          <ac:chgData name="Lana Trimmer" userId="c1963c9c9e55dc39" providerId="LiveId" clId="{DE38CD28-5D75-4EDA-B57E-5085F8DD26E3}" dt="2025-07-10T17:07:52.807" v="13" actId="20577"/>
          <ac:spMkLst>
            <pc:docMk/>
            <pc:sldMk cId="1844941827" sldId="289"/>
            <ac:spMk id="20" creationId="{A74D661B-510C-4CF2-BF77-3EAFB649883D}"/>
          </ac:spMkLst>
        </pc:spChg>
      </pc:sldChg>
      <pc:sldChg chg="modNotesTx">
        <pc:chgData name="Lana Trimmer" userId="c1963c9c9e55dc39" providerId="LiveId" clId="{DE38CD28-5D75-4EDA-B57E-5085F8DD26E3}" dt="2025-07-10T17:09:20.492" v="35" actId="20577"/>
        <pc:sldMkLst>
          <pc:docMk/>
          <pc:sldMk cId="3693057181" sldId="294"/>
        </pc:sldMkLst>
      </pc:sldChg>
      <pc:sldChg chg="modNotesTx">
        <pc:chgData name="Lana Trimmer" userId="c1963c9c9e55dc39" providerId="LiveId" clId="{DE38CD28-5D75-4EDA-B57E-5085F8DD26E3}" dt="2025-07-10T17:11:43.936" v="99" actId="20577"/>
        <pc:sldMkLst>
          <pc:docMk/>
          <pc:sldMk cId="1580222458" sldId="295"/>
        </pc:sldMkLst>
      </pc:sldChg>
      <pc:sldChg chg="modNotesTx">
        <pc:chgData name="Lana Trimmer" userId="c1963c9c9e55dc39" providerId="LiveId" clId="{DE38CD28-5D75-4EDA-B57E-5085F8DD26E3}" dt="2025-07-10T17:10:45.343" v="91" actId="20577"/>
        <pc:sldMkLst>
          <pc:docMk/>
          <pc:sldMk cId="336060222" sldId="296"/>
        </pc:sldMkLst>
      </pc:sldChg>
      <pc:sldChg chg="modNotesTx">
        <pc:chgData name="Lana Trimmer" userId="c1963c9c9e55dc39" providerId="LiveId" clId="{DE38CD28-5D75-4EDA-B57E-5085F8DD26E3}" dt="2025-07-10T17:12:44.668" v="194" actId="20577"/>
        <pc:sldMkLst>
          <pc:docMk/>
          <pc:sldMk cId="3684307745" sldId="298"/>
        </pc:sldMkLst>
      </pc:sldChg>
      <pc:sldChg chg="modNotesTx">
        <pc:chgData name="Lana Trimmer" userId="c1963c9c9e55dc39" providerId="LiveId" clId="{DE38CD28-5D75-4EDA-B57E-5085F8DD26E3}" dt="2025-07-10T17:13:34.054" v="196" actId="20577"/>
        <pc:sldMkLst>
          <pc:docMk/>
          <pc:sldMk cId="2971635880" sldId="299"/>
        </pc:sldMkLst>
      </pc:sldChg>
      <pc:sldChg chg="modNotesTx">
        <pc:chgData name="Lana Trimmer" userId="c1963c9c9e55dc39" providerId="LiveId" clId="{DE38CD28-5D75-4EDA-B57E-5085F8DD26E3}" dt="2025-07-10T17:15:27.437" v="229" actId="20577"/>
        <pc:sldMkLst>
          <pc:docMk/>
          <pc:sldMk cId="1599508717" sldId="301"/>
        </pc:sldMkLst>
      </pc:sldChg>
      <pc:sldChg chg="modNotesTx">
        <pc:chgData name="Lana Trimmer" userId="c1963c9c9e55dc39" providerId="LiveId" clId="{DE38CD28-5D75-4EDA-B57E-5085F8DD26E3}" dt="2025-07-10T17:14:43.461" v="206" actId="20577"/>
        <pc:sldMkLst>
          <pc:docMk/>
          <pc:sldMk cId="114239016" sldId="302"/>
        </pc:sldMkLst>
      </pc:sldChg>
      <pc:sldChg chg="modNotesTx">
        <pc:chgData name="Lana Trimmer" userId="c1963c9c9e55dc39" providerId="LiveId" clId="{DE38CD28-5D75-4EDA-B57E-5085F8DD26E3}" dt="2025-07-10T17:16:12.327" v="250" actId="20577"/>
        <pc:sldMkLst>
          <pc:docMk/>
          <pc:sldMk cId="361729145" sldId="303"/>
        </pc:sldMkLst>
      </pc:sldChg>
      <pc:sldChg chg="modNotesTx">
        <pc:chgData name="Lana Trimmer" userId="c1963c9c9e55dc39" providerId="LiveId" clId="{DE38CD28-5D75-4EDA-B57E-5085F8DD26E3}" dt="2025-07-10T17:19:23.114" v="343" actId="20577"/>
        <pc:sldMkLst>
          <pc:docMk/>
          <pc:sldMk cId="2468287060" sldId="305"/>
        </pc:sldMkLst>
      </pc:sldChg>
      <pc:sldChg chg="modNotesTx">
        <pc:chgData name="Lana Trimmer" userId="c1963c9c9e55dc39" providerId="LiveId" clId="{DE38CD28-5D75-4EDA-B57E-5085F8DD26E3}" dt="2025-07-10T17:18:05.980" v="279" actId="20577"/>
        <pc:sldMkLst>
          <pc:docMk/>
          <pc:sldMk cId="3591872069" sldId="307"/>
        </pc:sldMkLst>
      </pc:sldChg>
      <pc:sldChg chg="modNotesTx">
        <pc:chgData name="Lana Trimmer" userId="c1963c9c9e55dc39" providerId="LiveId" clId="{DE38CD28-5D75-4EDA-B57E-5085F8DD26E3}" dt="2025-07-10T17:19:42.648" v="358" actId="20577"/>
        <pc:sldMkLst>
          <pc:docMk/>
          <pc:sldMk cId="1527575977" sldId="308"/>
        </pc:sldMkLst>
      </pc:sldChg>
      <pc:sldChg chg="modNotesTx">
        <pc:chgData name="Lana Trimmer" userId="c1963c9c9e55dc39" providerId="LiveId" clId="{DE38CD28-5D75-4EDA-B57E-5085F8DD26E3}" dt="2025-07-10T17:19:48.865" v="360" actId="20577"/>
        <pc:sldMkLst>
          <pc:docMk/>
          <pc:sldMk cId="1748717757" sldId="309"/>
        </pc:sldMkLst>
      </pc:sldChg>
      <pc:sldChg chg="modSp mod">
        <pc:chgData name="Lana Trimmer" userId="c1963c9c9e55dc39" providerId="LiveId" clId="{DE38CD28-5D75-4EDA-B57E-5085F8DD26E3}" dt="2025-07-10T17:20:08.691" v="366" actId="20577"/>
        <pc:sldMkLst>
          <pc:docMk/>
          <pc:sldMk cId="3061560850" sldId="310"/>
        </pc:sldMkLst>
        <pc:spChg chg="mod">
          <ac:chgData name="Lana Trimmer" userId="c1963c9c9e55dc39" providerId="LiveId" clId="{DE38CD28-5D75-4EDA-B57E-5085F8DD26E3}" dt="2025-07-10T17:20:08.691" v="366" actId="20577"/>
          <ac:spMkLst>
            <pc:docMk/>
            <pc:sldMk cId="3061560850" sldId="310"/>
            <ac:spMk id="4" creationId="{5EF80095-6584-60AF-5A70-9180020CDD1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963c9c9e55dc39/Documents/Data%20Analysis/Databel_Case_Study/Databel-churn-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963C9C9E55DC39/Documents/1_1_data_prepar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963C9C9E55DC39/Documents/1_1_data_prepar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963C9C9E55DC39/Documents/1_1_data_prepar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[Databel-churn-data.xlsx]Pivot - Aggregate!Demographic</c:name>
    <c:fmtId val="21"/>
  </c:pivotSource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2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900" baseline="0" dirty="0">
                <a:solidFill>
                  <a:srgbClr val="0070C0"/>
                </a:solidFill>
              </a:rPr>
              <a:t>Senior customers </a:t>
            </a:r>
            <a:r>
              <a:rPr lang="en-US" sz="2900" baseline="0" dirty="0"/>
              <a:t>are more likely to churn </a:t>
            </a:r>
          </a:p>
        </c:rich>
      </c:tx>
      <c:layout>
        <c:manualLayout>
          <c:xMode val="edge"/>
          <c:yMode val="edge"/>
          <c:x val="4.4090441442094709E-2"/>
          <c:y val="3.9852421459974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2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C0C0"/>
          </a:solidFill>
          <a:ln>
            <a:noFill/>
          </a:ln>
          <a:effectLst/>
        </c:spPr>
      </c:pivotFmt>
      <c:pivotFmt>
        <c:idx val="2"/>
        <c:spPr>
          <a:solidFill>
            <a:srgbClr val="C0C0C0"/>
          </a:solidFill>
          <a:ln>
            <a:noFill/>
          </a:ln>
          <a:effectLst/>
        </c:spPr>
      </c:pivotFmt>
      <c:pivotFmt>
        <c:idx val="3"/>
        <c:spPr>
          <a:solidFill>
            <a:srgbClr val="1E8EC0"/>
          </a:solidFill>
          <a:ln>
            <a:noFill/>
          </a:ln>
          <a:effectLst/>
        </c:spP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70C0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9.6929554212774577E-2"/>
          <c:y val="0.1175408395430305"/>
          <c:w val="0.82664807524059492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- Aggregate'!$B$3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476-4298-9B79-3E7F85172A1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476-4298-9B79-3E7F85172A1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476-4298-9B79-3E7F85172A1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476-4298-9B79-3E7F85172A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- Aggregate'!$A$4:$A$7</c:f>
              <c:strCache>
                <c:ptCount val="3"/>
                <c:pt idx="0">
                  <c:v>Senior (+65)</c:v>
                </c:pt>
                <c:pt idx="1">
                  <c:v>30-65</c:v>
                </c:pt>
                <c:pt idx="2">
                  <c:v>Under 30</c:v>
                </c:pt>
              </c:strCache>
            </c:strRef>
          </c:cat>
          <c:val>
            <c:numRef>
              <c:f>'Pivot - Aggregate'!$B$4:$B$7</c:f>
              <c:numCache>
                <c:formatCode>0%</c:formatCode>
                <c:ptCount val="3"/>
                <c:pt idx="0">
                  <c:v>0.38223308883455581</c:v>
                </c:pt>
                <c:pt idx="1">
                  <c:v>0.24706446201773305</c:v>
                </c:pt>
                <c:pt idx="2">
                  <c:v>0.22999222999222999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476-4298-9B79-3E7F85172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18"/>
        <c:axId val="1605514288"/>
        <c:axId val="1605508048"/>
      </c:barChart>
      <c:catAx>
        <c:axId val="160551428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508048"/>
        <c:crosses val="autoZero"/>
        <c:auto val="1"/>
        <c:lblAlgn val="ctr"/>
        <c:lblOffset val="50"/>
        <c:noMultiLvlLbl val="0"/>
      </c:catAx>
      <c:valAx>
        <c:axId val="1605508048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160551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Aggregate!Age Range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Although churn rate rises with age, customer churn remains high across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ages 19-78</a:t>
            </a:r>
            <a:endParaRPr lang="en-GB" sz="2900" b="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5.5222176811308256E-4"/>
          <c:y val="9.055674069039454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70C0"/>
          </a:solidFill>
          <a:ln>
            <a:noFill/>
          </a:ln>
          <a:effectLst/>
        </c:spPr>
      </c:pivotFmt>
      <c:pivotFmt>
        <c:idx val="3"/>
        <c:spPr>
          <a:solidFill>
            <a:srgbClr val="0070C0"/>
          </a:solidFill>
          <a:ln>
            <a:noFill/>
          </a:ln>
          <a:effectLst/>
        </c:spPr>
      </c:pivotFmt>
      <c:pivotFmt>
        <c:idx val="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7141645462256274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5445292620865138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5445292620865138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7141645462256274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5445292620865138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rgbClr val="00206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2.7141645462256274E-2"/>
              <c:y val="-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3625484634808309E-2"/>
          <c:y val="0.23989873559604924"/>
          <c:w val="0.67338077063682311"/>
          <c:h val="0.69169069696775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- Aggregate'!$B$10</c:f>
              <c:strCache>
                <c:ptCount val="1"/>
                <c:pt idx="0">
                  <c:v>Number of Churned Customers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80-40A7-8D84-C963D4858490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EB-47B7-9B66-657C3391190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EB-47B7-9B66-657C3391190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EB-47B7-9B66-657C339119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- Aggregate'!$A$11:$A$18</c:f>
              <c:strCache>
                <c:ptCount val="7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  <c:pt idx="5">
                  <c:v>69-78</c:v>
                </c:pt>
                <c:pt idx="6">
                  <c:v>79-88</c:v>
                </c:pt>
              </c:strCache>
            </c:strRef>
          </c:cat>
          <c:val>
            <c:numRef>
              <c:f>'Pivot - Aggregate'!$B$11:$B$18</c:f>
              <c:numCache>
                <c:formatCode>0</c:formatCode>
                <c:ptCount val="7"/>
                <c:pt idx="0">
                  <c:v>240</c:v>
                </c:pt>
                <c:pt idx="1">
                  <c:v>299</c:v>
                </c:pt>
                <c:pt idx="2">
                  <c:v>330</c:v>
                </c:pt>
                <c:pt idx="3">
                  <c:v>281</c:v>
                </c:pt>
                <c:pt idx="4">
                  <c:v>300</c:v>
                </c:pt>
                <c:pt idx="5">
                  <c:v>240</c:v>
                </c:pt>
                <c:pt idx="6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80-40A7-8D84-C963D4858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axId val="918241087"/>
        <c:axId val="918237727"/>
      </c:barChart>
      <c:lineChart>
        <c:grouping val="standard"/>
        <c:varyColors val="0"/>
        <c:ser>
          <c:idx val="1"/>
          <c:order val="1"/>
          <c:tx>
            <c:strRef>
              <c:f>'Pivot - Aggregate'!$C$10</c:f>
              <c:strCache>
                <c:ptCount val="1"/>
                <c:pt idx="0">
                  <c:v>Churn Rate %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80-40A7-8D84-C963D4858490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9E80-40A7-8D84-C963D4858490}"/>
              </c:ext>
            </c:extLst>
          </c:dPt>
          <c:dLbls>
            <c:dLbl>
              <c:idx val="0"/>
              <c:layout>
                <c:manualLayout>
                  <c:x val="-9.0154574413618488E-2"/>
                  <c:y val="-2.44824090998994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369-4772-A990-0F405F65CA2B}"/>
                </c:ext>
              </c:extLst>
            </c:dLbl>
            <c:dLbl>
              <c:idx val="5"/>
              <c:layout>
                <c:manualLayout>
                  <c:x val="-3.5154277356753062E-2"/>
                  <c:y val="-3.67702651695512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80-40A7-8D84-C963D4858490}"/>
                </c:ext>
              </c:extLst>
            </c:dLbl>
            <c:dLbl>
              <c:idx val="6"/>
              <c:layout>
                <c:manualLayout>
                  <c:x val="-3.4076572522938907E-2"/>
                  <c:y val="-3.67702651695513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E80-40A7-8D84-C963D48584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- Aggregate'!$A$11:$A$18</c:f>
              <c:strCache>
                <c:ptCount val="7"/>
                <c:pt idx="0">
                  <c:v>19-28</c:v>
                </c:pt>
                <c:pt idx="1">
                  <c:v>29-38</c:v>
                </c:pt>
                <c:pt idx="2">
                  <c:v>39-48</c:v>
                </c:pt>
                <c:pt idx="3">
                  <c:v>49-58</c:v>
                </c:pt>
                <c:pt idx="4">
                  <c:v>59-68</c:v>
                </c:pt>
                <c:pt idx="5">
                  <c:v>69-78</c:v>
                </c:pt>
                <c:pt idx="6">
                  <c:v>79-88</c:v>
                </c:pt>
              </c:strCache>
            </c:strRef>
          </c:cat>
          <c:val>
            <c:numRef>
              <c:f>'Pivot - Aggregate'!$C$11:$C$18</c:f>
              <c:numCache>
                <c:formatCode>0%</c:formatCode>
                <c:ptCount val="7"/>
                <c:pt idx="0">
                  <c:v>0.21957913998170173</c:v>
                </c:pt>
                <c:pt idx="1">
                  <c:v>0.24230145867098865</c:v>
                </c:pt>
                <c:pt idx="2">
                  <c:v>0.2503793626707132</c:v>
                </c:pt>
                <c:pt idx="3">
                  <c:v>0.25022261798753337</c:v>
                </c:pt>
                <c:pt idx="4">
                  <c:v>0.27932960893854747</c:v>
                </c:pt>
                <c:pt idx="5">
                  <c:v>0.39800995024875624</c:v>
                </c:pt>
                <c:pt idx="6">
                  <c:v>0.43801652892561982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E80-40A7-8D84-C963D4858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2883376"/>
        <c:axId val="1992873296"/>
      </c:lineChart>
      <c:catAx>
        <c:axId val="918241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237727"/>
        <c:crosses val="autoZero"/>
        <c:auto val="1"/>
        <c:lblAlgn val="ctr"/>
        <c:lblOffset val="30"/>
        <c:noMultiLvlLbl val="0"/>
      </c:catAx>
      <c:valAx>
        <c:axId val="918237727"/>
        <c:scaling>
          <c:orientation val="minMax"/>
          <c:max val="35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241087"/>
        <c:crosses val="autoZero"/>
        <c:crossBetween val="between"/>
      </c:valAx>
      <c:valAx>
        <c:axId val="1992873296"/>
        <c:scaling>
          <c:orientation val="minMax"/>
          <c:max val="0.48000000000000004"/>
          <c:min val="0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883376"/>
        <c:crosses val="max"/>
        <c:crossBetween val="between"/>
      </c:valAx>
      <c:catAx>
        <c:axId val="1992883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92873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17890511828981"/>
          <c:y val="0.37909911674407865"/>
          <c:w val="0.33743401600355111"/>
          <c:h val="0.245165302527394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Customer!Churn Category</c:name>
    <c:fmtId val="9"/>
  </c:pivotSource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2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The Top Reason for Churn Was Due to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Competitors</a:t>
            </a:r>
            <a:endParaRPr lang="en-US" sz="2900" baseline="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1.6720897672582705E-3"/>
          <c:y val="1.816587472793462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2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/>
        </c:spPr>
      </c:pivotFmt>
      <c:pivotFmt>
        <c:idx val="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70C0"/>
          </a:solidFill>
          <a:ln>
            <a:noFill/>
          </a:ln>
          <a:effectLst/>
        </c:spPr>
      </c:pivotFmt>
      <c:pivotFmt>
        <c:idx val="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0070C0"/>
          </a:solidFill>
          <a:ln>
            <a:noFill/>
          </a:ln>
          <a:effectLst/>
        </c:spPr>
      </c:pivotFmt>
      <c:pivotFmt>
        <c:idx val="1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5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3248551799102762"/>
          <c:y val="0.24108061480242085"/>
          <c:w val="0.7448139543395732"/>
          <c:h val="0.758919385197579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- Customer'!$B$9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6E8-4350-BA6E-083C1C3281A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6E8-4350-BA6E-083C1C3281A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6E8-4350-BA6E-083C1C3281A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6E8-4350-BA6E-083C1C3281AD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6E8-4350-BA6E-083C1C3281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6E8-4350-BA6E-083C1C3281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- Customer'!$A$10:$A$15</c:f>
              <c:strCache>
                <c:ptCount val="5"/>
                <c:pt idx="0">
                  <c:v>Competitor</c:v>
                </c:pt>
                <c:pt idx="1">
                  <c:v>Attitude</c:v>
                </c:pt>
                <c:pt idx="2">
                  <c:v>Dissatisfaction</c:v>
                </c:pt>
                <c:pt idx="3">
                  <c:v>Price</c:v>
                </c:pt>
                <c:pt idx="4">
                  <c:v>Other</c:v>
                </c:pt>
              </c:strCache>
            </c:strRef>
          </c:cat>
          <c:val>
            <c:numRef>
              <c:f>'Pivot - Customer'!$B$10:$B$15</c:f>
              <c:numCache>
                <c:formatCode>0.0%</c:formatCode>
                <c:ptCount val="5"/>
                <c:pt idx="0">
                  <c:v>0.45505935556811761</c:v>
                </c:pt>
                <c:pt idx="1">
                  <c:v>0.16223855285472019</c:v>
                </c:pt>
                <c:pt idx="2">
                  <c:v>0.16167326172979085</c:v>
                </c:pt>
                <c:pt idx="3">
                  <c:v>0.11305822498586772</c:v>
                </c:pt>
                <c:pt idx="4">
                  <c:v>0.10797060486150367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E8-4350-BA6E-083C1C3281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axId val="118388175"/>
        <c:axId val="118389135"/>
      </c:barChart>
      <c:catAx>
        <c:axId val="1183881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89135"/>
        <c:crosses val="autoZero"/>
        <c:auto val="1"/>
        <c:lblAlgn val="ctr"/>
        <c:lblOffset val="50"/>
        <c:noMultiLvlLbl val="0"/>
      </c:catAx>
      <c:valAx>
        <c:axId val="118389135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118388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Customer!Churn Reason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Competitors made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better offers</a:t>
            </a:r>
            <a:r>
              <a:rPr lang="en-GB" sz="2900" b="0" i="0" u="none" strike="noStrike" baseline="0" dirty="0"/>
              <a:t> and had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better devices</a:t>
            </a:r>
            <a:endParaRPr lang="en-GB" sz="29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5.11989458988222E-2"/>
          <c:y val="2.095934575839965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9.724929880656280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EE04069-368B-44A8-B22C-30775F2E3C5A}" type="VALUE">
                  <a:rPr lang="en-US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rgbClr val="0070C0"/>
          </a:solidFill>
          <a:ln>
            <a:noFill/>
          </a:ln>
          <a:effectLst/>
        </c:spPr>
      </c:pivotFmt>
      <c:pivotFmt>
        <c:idx val="4"/>
        <c:spPr>
          <a:solidFill>
            <a:srgbClr val="0070C0"/>
          </a:solidFill>
          <a:ln>
            <a:noFill/>
          </a:ln>
          <a:effectLst/>
        </c:spPr>
      </c:pivotFmt>
      <c:pivotFmt>
        <c:idx val="5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9.724929880656280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EE04069-368B-44A8-B22C-30775F2E3C5A}" type="VALUE">
                  <a:rPr lang="en-US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9.7249298806562801E-2"/>
              <c:y val="0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EE04069-368B-44A8-B22C-30775F2E3C5A}" type="VALUE">
                  <a:rPr lang="en-US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pPr>
                    <a:defRPr sz="10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49700515339204748"/>
          <c:y val="0.24887474092296752"/>
          <c:w val="0.50299484660795257"/>
          <c:h val="0.697385111215051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- Customer'!$B$18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0A-42DB-872A-588359A7B9D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0A-42DB-872A-588359A7B9DC}"/>
              </c:ext>
            </c:extLst>
          </c:dPt>
          <c:dLbls>
            <c:dLbl>
              <c:idx val="2"/>
              <c:layout>
                <c:manualLayout>
                  <c:x val="-8.2705466745211065E-2"/>
                  <c:y val="2.3920732433690536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EE04069-368B-44A8-B22C-30775F2E3C5A}" type="VALUE">
                      <a:rPr lang="en-US" sz="180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pPr>
                        <a:defRPr sz="1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defRPr>
                      </a:pPr>
                      <a:t>[VALUE]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B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0A-42DB-872A-588359A7B9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F0A-42DB-872A-588359A7B9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'Pivot - Customer'!$A$19:$A$24</c:f>
              <c:multiLvlStrCache>
                <c:ptCount val="4"/>
                <c:lvl>
                  <c:pt idx="0">
                    <c:v>Competitor made better offer</c:v>
                  </c:pt>
                  <c:pt idx="1">
                    <c:v>Competitor had better devices</c:v>
                  </c:pt>
                  <c:pt idx="2">
                    <c:v>Competitor offered more data</c:v>
                  </c:pt>
                  <c:pt idx="3">
                    <c:v>Competitor offered higher download speeds</c:v>
                  </c:pt>
                </c:lvl>
                <c:lvl>
                  <c:pt idx="0">
                    <c:v>Competitor</c:v>
                  </c:pt>
                </c:lvl>
              </c:multiLvlStrCache>
            </c:multiLvlStrRef>
          </c:cat>
          <c:val>
            <c:numRef>
              <c:f>'Pivot - Customer'!$B$19:$B$24</c:f>
              <c:numCache>
                <c:formatCode>0.0%</c:formatCode>
                <c:ptCount val="4"/>
                <c:pt idx="0">
                  <c:v>0.37639751552795031</c:v>
                </c:pt>
                <c:pt idx="1">
                  <c:v>0.36894409937888201</c:v>
                </c:pt>
                <c:pt idx="2">
                  <c:v>0.13664596273291926</c:v>
                </c:pt>
                <c:pt idx="3">
                  <c:v>0.11801242236024845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0A-42DB-872A-588359A7B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1327812752"/>
        <c:axId val="1327813232"/>
      </c:barChart>
      <c:catAx>
        <c:axId val="13278127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7813232"/>
        <c:crosses val="autoZero"/>
        <c:auto val="1"/>
        <c:lblAlgn val="ctr"/>
        <c:lblOffset val="50"/>
        <c:noMultiLvlLbl val="0"/>
      </c:catAx>
      <c:valAx>
        <c:axId val="1327813232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132781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Aggregate!Data Plan and Usage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Among customers with unlimited data plans, those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using less data are more likely to churn</a:t>
            </a:r>
            <a:endParaRPr lang="en-GB" sz="29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7.7414835872427496E-3"/>
          <c:y val="2.31168384238556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/>
        </c:spPr>
      </c:pivotFmt>
      <c:pivotFmt>
        <c:idx val="2"/>
        <c:spPr>
          <a:solidFill>
            <a:srgbClr val="0070C0"/>
          </a:solidFill>
          <a:ln>
            <a:noFill/>
          </a:ln>
          <a:effectLst/>
        </c:spPr>
      </c:pivotFmt>
      <c:pivotFmt>
        <c:idx val="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70C0"/>
          </a:solidFill>
          <a:ln>
            <a:noFill/>
          </a:ln>
          <a:effectLst/>
        </c:spPr>
      </c:pivotFmt>
      <c:pivotFmt>
        <c:idx val="6"/>
        <c:spPr>
          <a:solidFill>
            <a:srgbClr val="0070C0"/>
          </a:solidFill>
          <a:ln>
            <a:noFill/>
          </a:ln>
          <a:effectLst/>
        </c:spPr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70C0"/>
          </a:solidFill>
          <a:ln>
            <a:noFill/>
          </a:ln>
          <a:effectLst/>
        </c:spPr>
      </c:pivotFmt>
      <c:pivotFmt>
        <c:idx val="10"/>
        <c:spPr>
          <a:solidFill>
            <a:srgbClr val="0070C0"/>
          </a:solidFill>
          <a:ln>
            <a:noFill/>
          </a:ln>
          <a:effectLst/>
        </c:spPr>
      </c:pivotFmt>
      <c:pivotFmt>
        <c:idx val="1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9652745113839163"/>
          <c:y val="0.32756614776715653"/>
          <c:w val="0.68446984493662288"/>
          <c:h val="0.535525647484176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- Aggregate'!$B$21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43-421D-B3D6-703524E97BF9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43-421D-B3D6-703524E97BF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43-421D-B3D6-703524E97B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'Pivot - Aggregate'!$A$22:$A$26</c:f>
              <c:multiLvlStrCache>
                <c:ptCount val="3"/>
                <c:lvl>
                  <c:pt idx="0">
                    <c:v>Less than 5GB</c:v>
                  </c:pt>
                  <c:pt idx="1">
                    <c:v>Between 5 and 10GB</c:v>
                  </c:pt>
                  <c:pt idx="2">
                    <c:v>10GB or more</c:v>
                  </c:pt>
                </c:lvl>
                <c:lvl>
                  <c:pt idx="0">
                    <c:v>Yes</c:v>
                  </c:pt>
                </c:lvl>
              </c:multiLvlStrCache>
            </c:multiLvlStrRef>
          </c:cat>
          <c:val>
            <c:numRef>
              <c:f>'Pivot - Aggregate'!$B$22:$B$26</c:f>
              <c:numCache>
                <c:formatCode>0.0%</c:formatCode>
                <c:ptCount val="3"/>
                <c:pt idx="0">
                  <c:v>0.34685863874345552</c:v>
                </c:pt>
                <c:pt idx="1">
                  <c:v>0.33591731266149871</c:v>
                </c:pt>
                <c:pt idx="2">
                  <c:v>0.27715091678420312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43-421D-B3D6-703524E97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axId val="1158169503"/>
        <c:axId val="1158169983"/>
      </c:barChart>
      <c:catAx>
        <c:axId val="115816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169983"/>
        <c:crosses val="autoZero"/>
        <c:auto val="1"/>
        <c:lblAlgn val="ctr"/>
        <c:lblOffset val="100"/>
        <c:noMultiLvlLbl val="0"/>
      </c:catAx>
      <c:valAx>
        <c:axId val="1158169983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1158169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Aggregate!Account Length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Longer account lengths lead to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lower churn rates</a:t>
            </a:r>
            <a:endParaRPr lang="en-GB" sz="290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1.4129888873421164E-2"/>
          <c:y val="1.94511176205432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ivotFmts>
      <c:pivotFmt>
        <c:idx val="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8.43077037121474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8798E-3"/>
              <c:y val="-2.23848474814162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7905E-3"/>
              <c:y val="1.76965405203922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7905E-3"/>
              <c:y val="1.76965405203922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8798E-3"/>
              <c:y val="-2.23848474814162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7905E-3"/>
              <c:y val="1.76965405203922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7777777778798E-3"/>
              <c:y val="-2.23848474814162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5261736026291413E-2"/>
          <c:y val="0.21091472962422703"/>
          <c:w val="0.79228845687481042"/>
          <c:h val="0.65488817475016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- Aggregate'!$B$33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4581021168210305E-4"/>
                  <c:y val="4.45091633015711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F24-4288-88FB-71ACE54B7DF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24-4288-88FB-71ACE54B7DF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24-4288-88FB-71ACE54B7DF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24-4288-88FB-71ACE54B7DF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F24-4288-88FB-71ACE54B7DF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24-4288-88FB-71ACE54B7DF0}"/>
                </c:ext>
              </c:extLst>
            </c:dLbl>
            <c:dLbl>
              <c:idx val="6"/>
              <c:layout>
                <c:manualLayout>
                  <c:x val="-2.7777777777778798E-3"/>
                  <c:y val="-2.23848474814162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F24-4288-88FB-71ACE54B7D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8575" cap="rnd">
                <a:solidFill>
                  <a:srgbClr val="0070C0"/>
                </a:solidFill>
                <a:prstDash val="dash"/>
                <a:headEnd type="none"/>
                <a:tailEnd type="triangle" w="lg" len="med"/>
              </a:ln>
              <a:effectLst/>
            </c:spPr>
            <c:trendlineType val="log"/>
            <c:dispRSqr val="0"/>
            <c:dispEq val="0"/>
          </c:trendline>
          <c:cat>
            <c:strRef>
              <c:f>'Pivot - Aggregate'!$A$34:$A$41</c:f>
              <c:strCache>
                <c:ptCount val="7"/>
                <c:pt idx="0">
                  <c:v>1-12</c:v>
                </c:pt>
                <c:pt idx="1">
                  <c:v>13-24</c:v>
                </c:pt>
                <c:pt idx="2">
                  <c:v>25-36</c:v>
                </c:pt>
                <c:pt idx="3">
                  <c:v>37-48</c:v>
                </c:pt>
                <c:pt idx="4">
                  <c:v>49-60</c:v>
                </c:pt>
                <c:pt idx="5">
                  <c:v>61-72</c:v>
                </c:pt>
                <c:pt idx="6">
                  <c:v>73-84</c:v>
                </c:pt>
              </c:strCache>
            </c:strRef>
          </c:cat>
          <c:val>
            <c:numRef>
              <c:f>'Pivot - Aggregate'!$B$34:$B$41</c:f>
              <c:numCache>
                <c:formatCode>0%</c:formatCode>
                <c:ptCount val="7"/>
                <c:pt idx="0">
                  <c:v>0.47692307692307695</c:v>
                </c:pt>
                <c:pt idx="1">
                  <c:v>0.29477993858751278</c:v>
                </c:pt>
                <c:pt idx="2">
                  <c:v>0.22097378277153559</c:v>
                </c:pt>
                <c:pt idx="3">
                  <c:v>0.18732394366197183</c:v>
                </c:pt>
                <c:pt idx="4">
                  <c:v>0.14898989898989898</c:v>
                </c:pt>
                <c:pt idx="5">
                  <c:v>7.0446735395189003E-2</c:v>
                </c:pt>
                <c:pt idx="6">
                  <c:v>3.6809815950920248E-2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24-4288-88FB-71ACE54B7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overlap val="-27"/>
        <c:axId val="33561007"/>
        <c:axId val="33550927"/>
      </c:barChart>
      <c:catAx>
        <c:axId val="33561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500" baseline="0"/>
                  <a:t>Customer account length in months</a:t>
                </a:r>
              </a:p>
            </c:rich>
          </c:tx>
          <c:layout>
            <c:manualLayout>
              <c:xMode val="edge"/>
              <c:yMode val="edge"/>
              <c:x val="0.31412528954841518"/>
              <c:y val="0.9382407720873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50927"/>
        <c:crosses val="autoZero"/>
        <c:auto val="1"/>
        <c:lblAlgn val="ctr"/>
        <c:lblOffset val="50"/>
        <c:noMultiLvlLbl val="0"/>
      </c:catAx>
      <c:valAx>
        <c:axId val="3355092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3561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[1_1_data_preparation.xlsx]Pivot - Aggregate!Contact Type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900" b="0" i="0" u="none" strike="noStrike" baseline="0" dirty="0"/>
              <a:t>Customers on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month-to-month</a:t>
            </a:r>
            <a:r>
              <a:rPr lang="en-GB" sz="2900" b="0" i="0" u="none" strike="noStrike" baseline="0" dirty="0"/>
              <a:t> contracts are </a:t>
            </a:r>
            <a:r>
              <a:rPr lang="en-GB" sz="2900" b="0" i="0" u="none" strike="noStrike" baseline="0" dirty="0">
                <a:solidFill>
                  <a:srgbClr val="0070C0"/>
                </a:solidFill>
              </a:rPr>
              <a:t>significantly more likely to churn</a:t>
            </a:r>
            <a:endParaRPr lang="en-US" sz="2900" baseline="0" dirty="0">
              <a:solidFill>
                <a:srgbClr val="0070C0"/>
              </a:solidFill>
            </a:endParaRPr>
          </a:p>
        </c:rich>
      </c:tx>
      <c:layout>
        <c:manualLayout>
          <c:xMode val="edge"/>
          <c:yMode val="edge"/>
          <c:x val="4.2640681698525211E-3"/>
          <c:y val="1.51968720408100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/>
        </c:spPr>
        <c:dLbl>
          <c:idx val="0"/>
          <c:layout>
            <c:manualLayout>
              <c:x val="-0.10488694058734195"/>
              <c:y val="1.1763225100355663E-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70C0"/>
          </a:solidFill>
          <a:ln>
            <a:noFill/>
          </a:ln>
          <a:effectLst/>
        </c:spPr>
        <c:dLbl>
          <c:idx val="0"/>
          <c:layout>
            <c:manualLayout>
              <c:x val="-0.10488694058734195"/>
              <c:y val="1.1763225100355663E-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70C0"/>
          </a:solidFill>
          <a:ln>
            <a:noFill/>
          </a:ln>
          <a:effectLst/>
        </c:spPr>
        <c:dLbl>
          <c:idx val="0"/>
          <c:layout>
            <c:manualLayout>
              <c:x val="-0.10488694058734195"/>
              <c:y val="1.1763225100355663E-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5606121125441833"/>
          <c:y val="0.30119350811008955"/>
          <c:w val="0.72109759140442642"/>
          <c:h val="0.639049470018633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- Aggregate'!$B$44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45-42B5-998C-4DE79D8A674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45-42B5-998C-4DE79D8A6741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45-42B5-998C-4DE79D8A6741}"/>
              </c:ext>
            </c:extLst>
          </c:dPt>
          <c:dLbls>
            <c:dLbl>
              <c:idx val="0"/>
              <c:layout>
                <c:manualLayout>
                  <c:x val="-0.10488694058734195"/>
                  <c:y val="1.1763225100355663E-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45-42B5-998C-4DE79D8A6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- Aggregate'!$A$45:$A$48</c:f>
              <c:strCache>
                <c:ptCount val="3"/>
                <c:pt idx="0">
                  <c:v>Month-to-Month</c:v>
                </c:pt>
                <c:pt idx="1">
                  <c:v>One Year</c:v>
                </c:pt>
                <c:pt idx="2">
                  <c:v>Two Year</c:v>
                </c:pt>
              </c:strCache>
            </c:strRef>
          </c:cat>
          <c:val>
            <c:numRef>
              <c:f>'Pivot - Aggregate'!$B$45:$B$48</c:f>
              <c:numCache>
                <c:formatCode>0.0%</c:formatCode>
                <c:ptCount val="3"/>
                <c:pt idx="0">
                  <c:v>0.74080560420315233</c:v>
                </c:pt>
                <c:pt idx="1">
                  <c:v>0.11929824561403508</c:v>
                </c:pt>
                <c:pt idx="2">
                  <c:v>3.2345013477088951E-2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71-4B60-85EB-70EEC1E41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axId val="133517951"/>
        <c:axId val="133518431"/>
      </c:barChart>
      <c:catAx>
        <c:axId val="13351795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18431"/>
        <c:crosses val="autoZero"/>
        <c:auto val="1"/>
        <c:lblAlgn val="ctr"/>
        <c:lblOffset val="60"/>
        <c:noMultiLvlLbl val="0"/>
      </c:catAx>
      <c:valAx>
        <c:axId val="133518431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133517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10/07/2025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10/07/2025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Hello everyone. My name is Lana, and today I’ll be discussing strategies to reduce customer churn at </a:t>
            </a:r>
            <a:r>
              <a:rPr lang="en-GB" dirty="0" err="1"/>
              <a:t>Databel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We’ll investigate some key drivers of churn, study customer behaviour, and explore actionable strategies to boost retention.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Let’s start with a quick overview of what we’ll cover.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3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Among </a:t>
            </a:r>
            <a:r>
              <a:rPr lang="en-GB" b="0" dirty="0"/>
              <a:t>unlimited data plan users, churn is highest among those who use less data.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These customers likely feel they’re overpaying for data they don’t use.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So, what could be a potential solution? Introducing a limited data plan for example 10GB per month at a lower cost. This could better match customer needs and reduce churn.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97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8B03-091B-166F-B7B7-799FF5B86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0E1C4-1A46-9977-DB1B-40FC8CF73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205FD-09F9-1F44-FA97-606A597D8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dirty="0"/>
              <a:t>So, we’ve seen that low-data users on unlimited plans are more likely to leave but there’s another key group at high risk of churn - new customers.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Nearly half of all customers who join, leave within the first year.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D8E93-4CC8-9D9C-BBEB-672530CDF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462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After </a:t>
            </a:r>
            <a:r>
              <a:rPr lang="en-GB" b="0" dirty="0"/>
              <a:t>the first year, churn rates drop.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tells us that early retention is critical. If we can keep customers engaged in that first year, we have a much better chance of keeping them long-term.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A stronger onboarding experience such as better customer support, engagement programs, or incentives could help prevent early churn.</a:t>
            </a:r>
          </a:p>
          <a:p>
            <a:pPr marL="171450" indent="-171450">
              <a:buFontTx/>
              <a:buChar char="-"/>
            </a:pPr>
            <a:r>
              <a:rPr lang="en-GB" dirty="0"/>
              <a:t>Another major factor influencing churn is the type of contract a customer is on. Specifically, whether they have a long-term commitment.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126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Our data shows that customers without long-term contracts are over 6 times more likely to leave.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This, along with the previous slide on early churn, reveals an opportunity:</a:t>
            </a:r>
          </a:p>
          <a:p>
            <a:pPr marL="685800" lvl="1" indent="-228600">
              <a:buFontTx/>
              <a:buAutoNum type="arabicPeriod"/>
            </a:pPr>
            <a:r>
              <a:rPr lang="en-GB" b="0" dirty="0"/>
              <a:t>We should educate new customers on the benefits of a one-year contract over a month-to-month plan.</a:t>
            </a:r>
          </a:p>
          <a:p>
            <a:pPr marL="685800" lvl="1" indent="-228600">
              <a:buFontTx/>
              <a:buAutoNum type="arabicPeriod"/>
            </a:pPr>
            <a:r>
              <a:rPr lang="en-GB" b="0" dirty="0"/>
              <a:t>We could offer attractive incentives to encourage existing month-to-month customers to switch to yearly contracts such as one month free when signing up for a yearly contract.</a:t>
            </a:r>
          </a:p>
          <a:p>
            <a:pPr marL="0" indent="0">
              <a:buFontTx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0916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613DB-69DA-6853-7BF2-2FEF1583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89D02-98AD-E410-BFE7-1C9FCE136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109E1-F745-AC4B-907C-22E7C43B3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dirty="0"/>
              <a:t>Now let’s bring everything together and recap what we’ve covered.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We’ve identified the key divers of churn - </a:t>
            </a:r>
            <a:r>
              <a:rPr lang="en-GB" dirty="0"/>
              <a:t>competitor offers, unlimited data plan problems, early customer loss, and contract type.</a:t>
            </a:r>
            <a:endParaRPr lang="en-GB" b="0" dirty="0"/>
          </a:p>
          <a:p>
            <a:pPr marL="171450" indent="-171450">
              <a:buFontTx/>
              <a:buChar char="-"/>
            </a:pPr>
            <a:r>
              <a:rPr lang="en-GB" b="0" dirty="0"/>
              <a:t>To summarize the key strategies, here’s what we need to focus on: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First, let’s </a:t>
            </a:r>
            <a:r>
              <a:rPr lang="en-GB" b="0" dirty="0"/>
              <a:t>offer more competitive contracts. P</a:t>
            </a:r>
            <a:r>
              <a:rPr lang="en-GB" dirty="0"/>
              <a:t>rice matching and better deals will help us stay ahead of competitors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Next, we should introduce </a:t>
            </a:r>
            <a:r>
              <a:rPr lang="en-GB" b="0" dirty="0"/>
              <a:t>a cost-effective limited data plan </a:t>
            </a:r>
            <a:r>
              <a:rPr lang="en-GB" dirty="0"/>
              <a:t>for low-data users who don’t need unlimited plans. This gives them a better option while keeping them with us.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And finally, we need </a:t>
            </a:r>
            <a:r>
              <a:rPr lang="en-GB" b="0" dirty="0"/>
              <a:t>stronger retention strategies. B</a:t>
            </a:r>
            <a:r>
              <a:rPr lang="en-GB" dirty="0"/>
              <a:t>etter onboarding experiences and attractive contract incentives will encourage long-term commitment.</a:t>
            </a:r>
          </a:p>
          <a:p>
            <a:pPr marL="171450" indent="-171450">
              <a:buFontTx/>
              <a:buChar char="-"/>
            </a:pPr>
            <a:r>
              <a:rPr lang="en-GB" dirty="0"/>
              <a:t>By making these changes, we can reduce our customer churn rates.</a:t>
            </a:r>
            <a:endParaRPr lang="en-GB" b="0" dirty="0"/>
          </a:p>
          <a:p>
            <a:pPr marL="171450" indent="-171450">
              <a:buFontTx/>
              <a:buChar char="-"/>
            </a:pPr>
            <a:r>
              <a:rPr lang="en-GB" b="0" dirty="0"/>
              <a:t>Now, let’s discuss where we can start implementing these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6A89-C209-D124-6E1F-E0B8F1157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To make the biggest impact, we need to start where churn is the highest.</a:t>
            </a:r>
            <a:endParaRPr lang="en-GB" b="0" dirty="0"/>
          </a:p>
          <a:p>
            <a:pPr marL="171450" indent="-171450">
              <a:buFontTx/>
              <a:buChar char="-"/>
            </a:pPr>
            <a:r>
              <a:rPr lang="en-GB" dirty="0"/>
              <a:t>California is our top priority, with a 63% churn rate. That’s where we can make the most difference.</a:t>
            </a:r>
            <a:endParaRPr lang="en-GB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GB" dirty="0"/>
              <a:t>By focusing on high-churn states first, we can test, refine, and perfect our strategies before rolling them out nationwide.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way, we tackle the biggest challenges head-on and set ourselves up for long-term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696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dirty="0"/>
              <a:t>So, what are the next steps?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First, we need to develop a retention program focused on the states with the highest churn.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Then, we’ll track improvements in customer retention over time to see what’s working.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And finally, we’ll adjust our strategies based on customer feedback and churn reduction.</a:t>
            </a:r>
          </a:p>
          <a:p>
            <a:pPr marL="171450" indent="-171450">
              <a:buFontTx/>
              <a:buChar char="-"/>
            </a:pPr>
            <a:r>
              <a:rPr lang="en-GB" b="0" dirty="0"/>
              <a:t>With this targeted approach, we can diminish customer losses, boost loyalty, and drive revenue growth.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97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Thank you for your time and attention.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I’d love to hear your thoughts and answer any questions you may have.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7931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796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In this presentation, we’ll start by examining the impact of churn and why reducing it is essential.</a:t>
            </a:r>
          </a:p>
          <a:p>
            <a:pPr marL="171450" indent="-171450">
              <a:buFontTx/>
              <a:buChar char="-"/>
            </a:pPr>
            <a:r>
              <a:rPr lang="en-GB" dirty="0"/>
              <a:t>Next, we’ll identify the demographics most affected by churn and explore the key reasons behind their decisions to leave, based on customer feedback.</a:t>
            </a:r>
          </a:p>
          <a:p>
            <a:pPr marL="171450" indent="-171450">
              <a:buFontTx/>
              <a:buChar char="-"/>
            </a:pPr>
            <a:r>
              <a:rPr lang="en-GB" dirty="0"/>
              <a:t>We’ll then analyse the segments most at risk, present strategic recommendations to improve retention, and finally, discuss where to begin and how to implement these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7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So why is this important?</a:t>
            </a:r>
          </a:p>
          <a:p>
            <a:pPr marL="171450" indent="-171450">
              <a:buFontTx/>
              <a:buChar char="-"/>
            </a:pPr>
            <a:r>
              <a:rPr lang="en-GB" dirty="0"/>
              <a:t>Churn isn’t just about losing customers, it’s costly for the business. Acquiring a new customer costs significantly more than retaining an existing one. So, by reducing churn, we can increase long-term customer value, stabilise revenue, and improve market competitiveness.</a:t>
            </a:r>
          </a:p>
          <a:p>
            <a:pPr marL="171450" indent="-171450">
              <a:buFontTx/>
              <a:buChar char="-"/>
            </a:pPr>
            <a:r>
              <a:rPr lang="en-GB" dirty="0"/>
              <a:t>Here are the current stats: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Nearly 1800 customers have churned during the lifetime of our company giving us a churn rate of 26.8%. This is significantly higher than the 4% churn rate which is considered a good benchmark.</a:t>
            </a:r>
          </a:p>
          <a:p>
            <a:pPr marL="171450" indent="-171450">
              <a:buFontTx/>
              <a:buChar char="-"/>
            </a:pPr>
            <a:r>
              <a:rPr lang="en-GB" dirty="0"/>
              <a:t>Now, let’s look at which customer groups are most affected by churn.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7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analysed churn rates across different age groups: customers under 30, customers between the ages 30 and 65, and seniors, over 65.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data shows that seniors have the highest churn rate at 38%.</a:t>
            </a:r>
          </a:p>
          <a:p>
            <a:pPr marL="171450" indent="-171450">
              <a:buFontTx/>
              <a:buChar char="-"/>
            </a:pPr>
            <a:r>
              <a:rPr lang="en-GB" dirty="0"/>
              <a:t>But does that mean we should only focus on this group? Let’s break it down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760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When we split the age groups into 10-year age bins, we see churn rates, which is represented by the dark blue line here, rising sharply from age 59 upwards.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However, in terms of actual customer numbers, churn is significant across almost all ages from 19-78.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tells us that to tackle churn effectively, we need a broader strategy that targets all age groups, not just seniors.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3890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So why are customers churning?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291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When we asked customers why they left, almost half said it was due to competitors.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suggests that external factors such as pricing, plans, and devices, play a major role in retention.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So, what exactly are competitors offering that makes customers switch?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848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(5 second pause)</a:t>
            </a:r>
          </a:p>
          <a:p>
            <a:pPr marL="171450" indent="-171450">
              <a:buFontTx/>
              <a:buChar char="-"/>
            </a:pPr>
            <a:r>
              <a:rPr lang="en-GB" dirty="0"/>
              <a:t>Two key reasons emerged:</a:t>
            </a:r>
          </a:p>
          <a:p>
            <a:pPr>
              <a:buFont typeface="+mj-lt"/>
              <a:buAutoNum type="arabicPeriod"/>
            </a:pPr>
            <a:r>
              <a:rPr lang="en-GB" dirty="0"/>
              <a:t> Competitors made a better offer.</a:t>
            </a:r>
          </a:p>
          <a:p>
            <a:pPr>
              <a:buFont typeface="+mj-lt"/>
              <a:buAutoNum type="arabicPeriod"/>
            </a:pPr>
            <a:r>
              <a:rPr lang="en-GB" dirty="0"/>
              <a:t> Competitors had better devices.</a:t>
            </a:r>
          </a:p>
          <a:p>
            <a:pPr marL="171450" indent="-171450">
              <a:buFontTx/>
              <a:buChar char="-"/>
            </a:pPr>
            <a:r>
              <a:rPr lang="en-GB" dirty="0"/>
              <a:t>One way we could counter this is by offering a </a:t>
            </a:r>
            <a:r>
              <a:rPr lang="en-GB" b="0" dirty="0"/>
              <a:t>price match </a:t>
            </a:r>
            <a:r>
              <a:rPr lang="en-GB" dirty="0"/>
              <a:t>to competitor deals when customers try to leave. This also makes it more convenient for the customers to stay as they can avoid the hassle of switching companies. </a:t>
            </a:r>
          </a:p>
          <a:p>
            <a:pPr marL="171450" indent="-171450">
              <a:buFontTx/>
              <a:buChar char="-"/>
            </a:pPr>
            <a:r>
              <a:rPr lang="en-GB" dirty="0"/>
              <a:t>Another strategy is ensuring we offer a </a:t>
            </a:r>
            <a:r>
              <a:rPr lang="en-GB" b="0" dirty="0"/>
              <a:t>competitive range of devices</a:t>
            </a:r>
            <a:r>
              <a:rPr lang="en-GB" dirty="0"/>
              <a:t>. We should analyse current market trends to see which devices are in high demand and make sure we provide these for our customers.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While competitors are a major reason for customer churn, our data also reveals surprising churn trends among our customers on unlimited data plans.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5566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One unexpected finding is that customers with unlimited data plans are twice</a:t>
            </a:r>
            <a:r>
              <a:rPr lang="en-GB" b="0" dirty="0"/>
              <a:t> as likely </a:t>
            </a:r>
            <a:r>
              <a:rPr lang="en-GB" dirty="0"/>
              <a:t>to churn compared to those who pay per GB.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suggests that these customers </a:t>
            </a:r>
            <a:r>
              <a:rPr lang="en-GB" b="0" dirty="0"/>
              <a:t>may not feel they’re getting good value </a:t>
            </a:r>
            <a:r>
              <a:rPr lang="en-GB" dirty="0"/>
              <a:t>from their plan.</a:t>
            </a:r>
          </a:p>
          <a:p>
            <a:pPr marL="171450" indent="-171450">
              <a:buFontTx/>
              <a:buChar char="-"/>
            </a:pPr>
            <a:r>
              <a:rPr lang="en-GB" dirty="0"/>
              <a:t>To understand why, let’s look at their actual data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7473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491" y="5023455"/>
            <a:ext cx="6755929" cy="614466"/>
          </a:xfrm>
        </p:spPr>
        <p:txBody>
          <a:bodyPr rtlCol="0"/>
          <a:lstStyle/>
          <a:p>
            <a:pPr rtl="0"/>
            <a:r>
              <a:rPr lang="en-GB" dirty="0"/>
              <a:t>Tackling Customer Churn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491" y="5646550"/>
            <a:ext cx="6224194" cy="396660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Strategies to Strengthen Customer Loyalty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EF4F-74AF-1AC7-8325-539AE18E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20EF-9835-3CA1-E4E6-3C97960A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71ED-B6FE-3CAA-9567-EE89F3A2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AB84816-9722-C57C-A2B2-CBECF86529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498979"/>
              </p:ext>
            </p:extLst>
          </p:nvPr>
        </p:nvGraphicFramePr>
        <p:xfrm>
          <a:off x="1459684" y="1256863"/>
          <a:ext cx="9605394" cy="4823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BACDCBD-058A-2007-4DF6-D516C974C896}"/>
              </a:ext>
            </a:extLst>
          </p:cNvPr>
          <p:cNvSpPr/>
          <p:nvPr/>
        </p:nvSpPr>
        <p:spPr>
          <a:xfrm>
            <a:off x="1459684" y="3429000"/>
            <a:ext cx="738232" cy="16463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63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BFB85-93EF-D7BD-ABB0-9221180C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0112B94-89DB-E005-37A5-84C98CC4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34E120-9118-F903-203A-0B1E75FC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E0C88B-B17A-780A-5F5D-F03AFE92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515E-E395-7066-A9B6-1B22EAA433E7}"/>
              </a:ext>
            </a:extLst>
          </p:cNvPr>
          <p:cNvSpPr txBox="1"/>
          <p:nvPr/>
        </p:nvSpPr>
        <p:spPr>
          <a:xfrm>
            <a:off x="3639726" y="2950796"/>
            <a:ext cx="483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Customers are more likely to leave within the first year of their contract with a churn rate of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7B764-C05F-73C5-6BA5-F967BCB49420}"/>
              </a:ext>
            </a:extLst>
          </p:cNvPr>
          <p:cNvSpPr txBox="1"/>
          <p:nvPr/>
        </p:nvSpPr>
        <p:spPr>
          <a:xfrm>
            <a:off x="5382936" y="3678648"/>
            <a:ext cx="142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</a:rPr>
              <a:t>48%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5D4D4E2-0DCD-238D-D7E0-1B5E8F4E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31924"/>
            <a:ext cx="8421688" cy="1325563"/>
          </a:xfrm>
        </p:spPr>
        <p:txBody>
          <a:bodyPr>
            <a:normAutofit/>
          </a:bodyPr>
          <a:lstStyle/>
          <a:p>
            <a:r>
              <a:rPr lang="en-GB" sz="3200" dirty="0"/>
              <a:t>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11423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4020A-0BDF-93BD-E470-6295BBB0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935B-0FA0-DC9A-C852-C0166E3D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CAC87-B139-062B-5EC1-CE23D25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graphicFrame>
        <p:nvGraphicFramePr>
          <p:cNvPr id="8" name="Customer Loyalty">
            <a:extLst>
              <a:ext uri="{FF2B5EF4-FFF2-40B4-BE49-F238E27FC236}">
                <a16:creationId xmlns:a16="http://schemas.microsoft.com/office/drawing/2014/main" id="{7A3CB80D-63EF-0741-3154-CE56EA0939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849276"/>
              </p:ext>
            </p:extLst>
          </p:nvPr>
        </p:nvGraphicFramePr>
        <p:xfrm>
          <a:off x="2122714" y="954157"/>
          <a:ext cx="8601891" cy="4904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950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DBA5-585A-2522-3D22-FAD3562E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B8A0-B652-5FE8-4376-0B70CF9E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5B9D1-EA3C-E94B-1D6E-202244D6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87D151-313E-09F6-237A-643F169677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694347"/>
              </p:ext>
            </p:extLst>
          </p:nvPr>
        </p:nvGraphicFramePr>
        <p:xfrm>
          <a:off x="1945419" y="1447139"/>
          <a:ext cx="8301161" cy="419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72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CE0D-685D-9B37-049B-580B722F4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2FEC-2ADD-3A44-C746-299A4EE5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49" y="4625284"/>
            <a:ext cx="3381613" cy="82082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Recap of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25C1-E7F8-9872-E00F-EC753B7E6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0459" y="807066"/>
            <a:ext cx="6199520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GB" dirty="0"/>
              <a:t>Price match competitors offers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FEA13-DE91-2307-7FAD-80BB101B94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560459" y="1906862"/>
            <a:ext cx="6199520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Research most popular devices on the market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3B457A-CA9D-449C-21E3-9FD42A8FAE1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60459" y="3006658"/>
            <a:ext cx="6199520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Introduce limited data plan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B1CD44-1E02-405B-FC00-E2567D8F3C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58311" y="4063764"/>
            <a:ext cx="6199520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Improve onboarding experience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5C9EED1-FC90-5ED8-AB66-63737237E44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35769D-7C86-2207-0DC1-3443DDBD6C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88146E0-C190-B9AE-B551-B29BF75A5F0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D97D5D0-83C1-ABC0-540D-BA9BFB673A1A}"/>
              </a:ext>
            </a:extLst>
          </p:cNvPr>
          <p:cNvSpPr txBox="1">
            <a:spLocks/>
          </p:cNvSpPr>
          <p:nvPr/>
        </p:nvSpPr>
        <p:spPr>
          <a:xfrm>
            <a:off x="5558311" y="5163560"/>
            <a:ext cx="6199520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Convert month-to-month customers</a:t>
            </a:r>
          </a:p>
        </p:txBody>
      </p:sp>
    </p:spTree>
    <p:extLst>
      <p:ext uri="{BB962C8B-B14F-4D97-AF65-F5344CB8AC3E}">
        <p14:creationId xmlns:p14="http://schemas.microsoft.com/office/powerpoint/2010/main" val="246828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82AF4-513F-4CA5-D8B8-0E8F395A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1A21C-257D-42AD-544A-80622D31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882CA-E616-FC78-BF91-5D0D78EB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DA03F8-0DE8-A13E-AE6E-4737FE16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505"/>
            <a:ext cx="10515600" cy="70380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Where to start?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3626F5-4CF1-A3C8-8AAB-3AC66916798D}"/>
              </a:ext>
            </a:extLst>
          </p:cNvPr>
          <p:cNvSpPr txBox="1">
            <a:spLocks/>
          </p:cNvSpPr>
          <p:nvPr/>
        </p:nvSpPr>
        <p:spPr>
          <a:xfrm>
            <a:off x="2713036" y="1336992"/>
            <a:ext cx="6765925" cy="496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Focus on the 10 high-churn states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17C9FB3-7D3C-2486-7D4B-2B18CF3E1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46366"/>
              </p:ext>
            </p:extLst>
          </p:nvPr>
        </p:nvGraphicFramePr>
        <p:xfrm>
          <a:off x="4227742" y="2114760"/>
          <a:ext cx="3736512" cy="3542143"/>
        </p:xfrm>
        <a:graphic>
          <a:graphicData uri="http://schemas.openxmlformats.org/drawingml/2006/table">
            <a:tbl>
              <a:tblPr/>
              <a:tblGrid>
                <a:gridCol w="1478048">
                  <a:extLst>
                    <a:ext uri="{9D8B030D-6E8A-4147-A177-3AD203B41FA5}">
                      <a16:colId xmlns:a16="http://schemas.microsoft.com/office/drawing/2014/main" val="4035113473"/>
                    </a:ext>
                  </a:extLst>
                </a:gridCol>
                <a:gridCol w="2258464">
                  <a:extLst>
                    <a:ext uri="{9D8B030D-6E8A-4147-A177-3AD203B41FA5}">
                      <a16:colId xmlns:a16="http://schemas.microsoft.com/office/drawing/2014/main" val="2810347749"/>
                    </a:ext>
                  </a:extLst>
                </a:gridCol>
              </a:tblGrid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Churn Rate 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1253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63.2%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165243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34.8%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539565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766023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877617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42286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08594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842560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71089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30.5%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92142"/>
                  </a:ext>
                </a:extLst>
              </a:tr>
              <a:tr h="3220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30.3%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4" marR="7434" marT="74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97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87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A1EB7F-4514-5BBB-ADDA-A9A8133E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509204"/>
            <a:ext cx="5111750" cy="577234"/>
          </a:xfrm>
        </p:spPr>
        <p:txBody>
          <a:bodyPr>
            <a:normAutofit/>
          </a:bodyPr>
          <a:lstStyle/>
          <a:p>
            <a:r>
              <a:rPr lang="en-GB" sz="32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51BC8-7D79-AF81-1082-7A86591F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B6C47-E2B8-0C54-3D90-9A4F2742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4D20-94A1-0932-412F-A04D52BD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BCDC2C-5785-10B5-79F8-3DB1081C79F3}"/>
              </a:ext>
            </a:extLst>
          </p:cNvPr>
          <p:cNvSpPr txBox="1">
            <a:spLocks/>
          </p:cNvSpPr>
          <p:nvPr/>
        </p:nvSpPr>
        <p:spPr>
          <a:xfrm>
            <a:off x="5476875" y="2876804"/>
            <a:ext cx="6199520" cy="1893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Develop retention programme</a:t>
            </a:r>
          </a:p>
          <a:p>
            <a:r>
              <a:rPr lang="en-GB" sz="2400" dirty="0"/>
              <a:t>Track improvements</a:t>
            </a:r>
          </a:p>
          <a:p>
            <a:r>
              <a:rPr lang="en-GB" sz="2400" dirty="0"/>
              <a:t>Adjust strategy</a:t>
            </a:r>
          </a:p>
        </p:txBody>
      </p:sp>
    </p:spTree>
    <p:extLst>
      <p:ext uri="{BB962C8B-B14F-4D97-AF65-F5344CB8AC3E}">
        <p14:creationId xmlns:p14="http://schemas.microsoft.com/office/powerpoint/2010/main" val="152757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E336-F98C-3492-3362-3C727C71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466" y="3782832"/>
            <a:ext cx="4941771" cy="1122202"/>
          </a:xfrm>
        </p:spPr>
        <p:txBody>
          <a:bodyPr/>
          <a:lstStyle/>
          <a:p>
            <a:r>
              <a:rPr lang="en-GB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BBC95-6036-4318-1335-32FCA7690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467" y="4934882"/>
            <a:ext cx="4941770" cy="396660"/>
          </a:xfrm>
        </p:spPr>
        <p:txBody>
          <a:bodyPr/>
          <a:lstStyle/>
          <a:p>
            <a:r>
              <a:rPr lang="en-GB" dirty="0"/>
              <a:t>Any questions are welcome</a:t>
            </a:r>
          </a:p>
        </p:txBody>
      </p:sp>
    </p:spTree>
    <p:extLst>
      <p:ext uri="{BB962C8B-B14F-4D97-AF65-F5344CB8AC3E}">
        <p14:creationId xmlns:p14="http://schemas.microsoft.com/office/powerpoint/2010/main" val="174871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8BB0-CEFF-B618-33E7-CFFF8BE3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C3B15DD5-A6AD-F1A2-FB3A-14A2FF27DC2E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4% Churn rate benchmark taken from </a:t>
            </a:r>
            <a:r>
              <a:rPr lang="en-GB" sz="2000" dirty="0" err="1"/>
              <a:t>Recurly</a:t>
            </a:r>
            <a:r>
              <a:rPr lang="en-GB" sz="2000" dirty="0"/>
              <a:t> https://recurly.com/research/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80095-6584-60AF-5A70-9180020C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80F9-756C-919D-59BE-4786F77E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181BF-0FEB-6F51-E6E3-B9E2B55B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15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33" y="4613686"/>
            <a:ext cx="2403604" cy="55795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1326944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GB" dirty="0"/>
              <a:t>Impact of churn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1021" y="2034719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Who’s churning?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1021" y="2748808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Why are they churning?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1021" y="346289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Customer segments most at risk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96EBB2F-4A67-8343-D20E-DB9743C0E209}"/>
              </a:ext>
            </a:extLst>
          </p:cNvPr>
          <p:cNvSpPr txBox="1">
            <a:spLocks/>
          </p:cNvSpPr>
          <p:nvPr/>
        </p:nvSpPr>
        <p:spPr>
          <a:xfrm>
            <a:off x="5921021" y="417777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Strategy recommendations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5A9B37D-E01A-7AC6-2E5D-D57086D2BAAC}"/>
              </a:ext>
            </a:extLst>
          </p:cNvPr>
          <p:cNvSpPr txBox="1">
            <a:spLocks/>
          </p:cNvSpPr>
          <p:nvPr/>
        </p:nvSpPr>
        <p:spPr>
          <a:xfrm>
            <a:off x="5920595" y="489266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Where to begin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731" y="662413"/>
            <a:ext cx="8421688" cy="1325563"/>
          </a:xfrm>
        </p:spPr>
        <p:txBody>
          <a:bodyPr rtlCol="0"/>
          <a:lstStyle/>
          <a:p>
            <a:pPr rtl="0"/>
            <a:r>
              <a:rPr lang="en-GB" dirty="0"/>
              <a:t>Why is this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0162" y="3035804"/>
            <a:ext cx="2882475" cy="823912"/>
          </a:xfrm>
        </p:spPr>
        <p:txBody>
          <a:bodyPr rtlCol="0"/>
          <a:lstStyle/>
          <a:p>
            <a:pPr algn="ctr" rtl="0"/>
            <a:r>
              <a:rPr lang="en-GB" sz="6000" dirty="0">
                <a:solidFill>
                  <a:srgbClr val="0070C0"/>
                </a:solidFill>
              </a:rPr>
              <a:t>1796</a:t>
            </a:r>
            <a:r>
              <a:rPr lang="en-GB" sz="5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5060" y="3785027"/>
            <a:ext cx="4492678" cy="491409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ctr" rtl="0"/>
            <a:r>
              <a:rPr lang="en-GB" sz="6000" noProof="1">
                <a:solidFill>
                  <a:schemeClr val="tx1">
                    <a:lumMod val="50000"/>
                    <a:lumOff val="50000"/>
                  </a:schemeClr>
                </a:solidFill>
              </a:rPr>
              <a:t>Customers churned in total </a:t>
            </a:r>
          </a:p>
          <a:p>
            <a:pPr rtl="0"/>
            <a:endParaRPr lang="en-GB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56057" y="3017044"/>
            <a:ext cx="2896671" cy="823912"/>
          </a:xfrm>
        </p:spPr>
        <p:txBody>
          <a:bodyPr rtlCol="0"/>
          <a:lstStyle/>
          <a:p>
            <a:pPr algn="ctr" rtl="0"/>
            <a:r>
              <a:rPr lang="en-GB" sz="6000" dirty="0">
                <a:solidFill>
                  <a:srgbClr val="0070C0"/>
                </a:solidFill>
              </a:rPr>
              <a:t>26.8%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56057" y="3710311"/>
            <a:ext cx="2896671" cy="556889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Churn Rate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6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1A103-DA9F-BB7C-AC48-4763D10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94543-7BE9-E2F5-A366-EF741C2A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6EAD9-B5CE-528D-8577-CD85BCF2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4</a:t>
            </a:fld>
            <a:endParaRPr lang="en-GB" noProof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30ED79-4C8B-FA04-7CD9-5DA4393CE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830849"/>
              </p:ext>
            </p:extLst>
          </p:nvPr>
        </p:nvGraphicFramePr>
        <p:xfrm>
          <a:off x="3055159" y="1080097"/>
          <a:ext cx="6081681" cy="4858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9305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48577-1854-AA02-3213-515066D0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7497A-7C34-BDE3-90E6-D3A49E8F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68EF2-4E43-289A-8B71-8CC9166C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5</a:t>
            </a:fld>
            <a:endParaRPr lang="en-GB" noProof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0AA064-7038-21A1-D9A8-E39612C54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10364"/>
              </p:ext>
            </p:extLst>
          </p:nvPr>
        </p:nvGraphicFramePr>
        <p:xfrm>
          <a:off x="1920052" y="784203"/>
          <a:ext cx="9156496" cy="5187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022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06B-AE3F-275D-2F5C-CF87911D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766218"/>
            <a:ext cx="8421688" cy="1325563"/>
          </a:xfrm>
        </p:spPr>
        <p:txBody>
          <a:bodyPr/>
          <a:lstStyle/>
          <a:p>
            <a:r>
              <a:rPr lang="en-GB" dirty="0"/>
              <a:t>So Why Are Customers Churning?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56113-508C-FDB3-A571-4F7EE58D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A6ED53F-09B8-4997-E241-8B631E1C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C53BD2-0596-5EDF-7E00-3FEDC66D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02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94E6F-EF8D-A617-B5E4-73A04173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0500-CBB1-9067-FB53-9983B9AB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A3E0-8C15-07E0-38A8-54A7F9CF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7</a:t>
            </a:fld>
            <a:endParaRPr lang="en-GB" noProof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381E31-E26C-7C21-D6C8-C03442F90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715699"/>
              </p:ext>
            </p:extLst>
          </p:nvPr>
        </p:nvGraphicFramePr>
        <p:xfrm>
          <a:off x="2298357" y="1214054"/>
          <a:ext cx="7595286" cy="4553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06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072A-A217-CC53-6EF2-48B491AD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27BB-7670-E8AC-DC97-AF6B4691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B5A3-265B-B8CC-51C3-CBF1CE6F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8</a:t>
            </a:fld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E221E0-530A-40B5-4201-8CAA6AF4AA71}"/>
              </a:ext>
            </a:extLst>
          </p:cNvPr>
          <p:cNvGrpSpPr/>
          <p:nvPr/>
        </p:nvGrpSpPr>
        <p:grpSpPr>
          <a:xfrm>
            <a:off x="1318470" y="1414264"/>
            <a:ext cx="9555060" cy="4180474"/>
            <a:chOff x="1413850" y="1530893"/>
            <a:chExt cx="8803726" cy="4645819"/>
          </a:xfrm>
        </p:grpSpPr>
        <p:graphicFrame>
          <p:nvGraphicFramePr>
            <p:cNvPr id="7" name="Churn Reason Bar Chart">
              <a:extLst>
                <a:ext uri="{FF2B5EF4-FFF2-40B4-BE49-F238E27FC236}">
                  <a16:creationId xmlns:a16="http://schemas.microsoft.com/office/drawing/2014/main" id="{DA745F44-7FCB-425D-11EB-A3DAEC5D25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37660835"/>
                </p:ext>
              </p:extLst>
            </p:nvPr>
          </p:nvGraphicFramePr>
          <p:xfrm>
            <a:off x="1413850" y="1530893"/>
            <a:ext cx="8803726" cy="46458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44CE4F-E4E7-643C-0090-C733AA66C041}"/>
                </a:ext>
              </a:extLst>
            </p:cNvPr>
            <p:cNvSpPr/>
            <p:nvPr/>
          </p:nvSpPr>
          <p:spPr>
            <a:xfrm>
              <a:off x="1483629" y="2622087"/>
              <a:ext cx="781176" cy="2240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430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2779D74-864C-8948-C2BD-DCE5F2C6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C4F66B-98EC-C692-0279-A00B0653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939610-4047-35B9-5FDE-61CEB2E1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1FB52-6262-C88C-4050-97FE2ED6BC9D}"/>
              </a:ext>
            </a:extLst>
          </p:cNvPr>
          <p:cNvSpPr txBox="1"/>
          <p:nvPr/>
        </p:nvSpPr>
        <p:spPr>
          <a:xfrm>
            <a:off x="3714475" y="2871299"/>
            <a:ext cx="46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Customers with an </a:t>
            </a:r>
            <a:r>
              <a:rPr lang="en-GB" dirty="0">
                <a:solidFill>
                  <a:srgbClr val="0070C0"/>
                </a:solidFill>
              </a:rPr>
              <a:t>unlimited data plan </a:t>
            </a:r>
            <a:r>
              <a:rPr lang="en-GB" dirty="0"/>
              <a:t>were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84582-9E9B-6B69-493E-11A3E0BE06EA}"/>
              </a:ext>
            </a:extLst>
          </p:cNvPr>
          <p:cNvSpPr txBox="1"/>
          <p:nvPr/>
        </p:nvSpPr>
        <p:spPr>
          <a:xfrm>
            <a:off x="4970208" y="3289631"/>
            <a:ext cx="2135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</a:rPr>
              <a:t>2 times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38B710-5856-8F7D-6AC5-AF39D5CA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31924"/>
            <a:ext cx="8421688" cy="1325563"/>
          </a:xfrm>
        </p:spPr>
        <p:txBody>
          <a:bodyPr>
            <a:normAutofit/>
          </a:bodyPr>
          <a:lstStyle/>
          <a:p>
            <a:r>
              <a:rPr lang="en-GB" sz="3200" dirty="0"/>
              <a:t>Rethinking Data Plans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B6D67-7FAC-B74C-001B-092587578D15}"/>
              </a:ext>
            </a:extLst>
          </p:cNvPr>
          <p:cNvSpPr txBox="1"/>
          <p:nvPr/>
        </p:nvSpPr>
        <p:spPr>
          <a:xfrm>
            <a:off x="3714475" y="4169628"/>
            <a:ext cx="46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more likely to churn, with a churn rate of </a:t>
            </a:r>
            <a:r>
              <a:rPr lang="en-GB" dirty="0">
                <a:solidFill>
                  <a:srgbClr val="0070C0"/>
                </a:solidFill>
              </a:rPr>
              <a:t>32%</a:t>
            </a:r>
          </a:p>
        </p:txBody>
      </p:sp>
    </p:spTree>
    <p:extLst>
      <p:ext uri="{BB962C8B-B14F-4D97-AF65-F5344CB8AC3E}">
        <p14:creationId xmlns:p14="http://schemas.microsoft.com/office/powerpoint/2010/main" val="35579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Monolin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1588</Words>
  <Application>Microsoft Office PowerPoint</Application>
  <PresentationFormat>Widescreen</PresentationFormat>
  <Paragraphs>213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Monoline</vt:lpstr>
      <vt:lpstr>Tackling Customer Churn</vt:lpstr>
      <vt:lpstr>OVERVIEW</vt:lpstr>
      <vt:lpstr>Why is this important?</vt:lpstr>
      <vt:lpstr>PowerPoint Presentation</vt:lpstr>
      <vt:lpstr>PowerPoint Presentation</vt:lpstr>
      <vt:lpstr>So Why Are Customers Churning?</vt:lpstr>
      <vt:lpstr>PowerPoint Presentation</vt:lpstr>
      <vt:lpstr>PowerPoint Presentation</vt:lpstr>
      <vt:lpstr>Rethinking Data Plans</vt:lpstr>
      <vt:lpstr>PowerPoint Presentation</vt:lpstr>
      <vt:lpstr>Customer Loyalty</vt:lpstr>
      <vt:lpstr>PowerPoint Presentation</vt:lpstr>
      <vt:lpstr>PowerPoint Presentation</vt:lpstr>
      <vt:lpstr>Recap of Recommendations</vt:lpstr>
      <vt:lpstr>Where to start?</vt:lpstr>
      <vt:lpstr>Next Steps</vt:lpstr>
      <vt:lpstr>Thank you 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Trimmer</dc:creator>
  <cp:lastModifiedBy>Lana Trimmer</cp:lastModifiedBy>
  <cp:revision>3</cp:revision>
  <dcterms:created xsi:type="dcterms:W3CDTF">2025-03-23T10:48:24Z</dcterms:created>
  <dcterms:modified xsi:type="dcterms:W3CDTF">2025-07-10T17:20:14Z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